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9" r:id="rId5"/>
    <p:sldId id="312" r:id="rId6"/>
    <p:sldId id="313" r:id="rId7"/>
    <p:sldId id="314" r:id="rId8"/>
    <p:sldId id="268" r:id="rId9"/>
    <p:sldId id="311" r:id="rId10"/>
    <p:sldId id="296" r:id="rId11"/>
    <p:sldId id="305" r:id="rId1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402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F814A-5EDB-4970-876B-ACBDEBC01AF4}" type="datetime1">
              <a:rPr lang="pl-PL" smtClean="0"/>
              <a:t>2025-05-05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F4B34-2EE1-468C-B2C3-C2362CAA0C86}" type="datetime1">
              <a:rPr lang="pl-PL" smtClean="0"/>
              <a:pPr/>
              <a:t>2025-05-05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26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99C8-00DE-8FFA-3D5B-FD3A4842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A038D39-17DA-9F51-0E08-8CD9C4A64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51C089EB-0185-BB9B-D0C5-4716CEA17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E9CB9C2-84D8-D222-B4E7-0BDF4FA7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54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3EF-B641-BE1A-2CE2-71D607B3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4694BC08-31B4-CE7E-6A8D-51132A9C9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E89750C-86AC-4953-7412-579F0F55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E31A19E-3BF8-41EC-F71B-BA7ED786F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523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0757-C49B-D71E-AE87-D1BE48D6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CE9DA618-E777-090A-476D-E27A6352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6B1937DF-C65E-168B-2953-D73065832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A88AF8-2D65-58BF-EE1F-2D62246A1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112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24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3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04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8" descr="zdjęcie liścia palmy na różowym tl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Źródła ryzyka i możliwości sukc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44" descr="Zdjęcie liści palmy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8" descr="zdjęcie klawiatury laptopa otoczonej 2 liśćmi palmy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owe po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13" descr="zbliżenie liści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ja fir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— symbol zastępczy 8" descr="Zdjęcie liści palmy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8" name="Obraz — symbol zastępczy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— symbol zastępczy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9" name="Obraz — symbol zastępczy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8" name="Tekst — symbol zastępczy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1" name="Obraz — symbol zastępczy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Tekst — symbol zastępczy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1" name="Grafika SmartArt — symbol zastępczy 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l-PL" noProof="0"/>
              <a:t>Kliknij ikonę, aby dodać grafikę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— symbol zastępczy 17" descr="zbliżenie rośli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Zawartość — symbol zastępczy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Zawartość — symbol zastępczy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 sytuacji rynko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cepcja biznes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l-PL" sz="3600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3" name="Data — symbol zastępczy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4" name="Stopka — symbol zastępczy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35" name="Numer slajdu — symbol zastępczy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Plan biznesowy firmy </a:t>
            </a:r>
            <a:r>
              <a:rPr lang="pl-PL" dirty="0" err="1"/>
              <a:t>Contoso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Oszustwa w e-commerce – realne straty, rosnący problem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dirty="0"/>
              <a:t>Maciej Andrzejewski</a:t>
            </a:r>
          </a:p>
          <a:p>
            <a:pPr rtl="0"/>
            <a:r>
              <a:rPr lang="pl-PL" dirty="0"/>
              <a:t>Piotr Kotłowski</a:t>
            </a:r>
          </a:p>
        </p:txBody>
      </p:sp>
      <p:pic>
        <p:nvPicPr>
          <p:cNvPr id="16" name="Obraz — symbol zastępczy 15" descr="zdjęcie przedstawiające 2 mężczyzn rysujących grafik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3FDE-B1D2-B428-6FAF-818B46DB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64F851-E807-919A-9531-9E53E10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6101542" cy="841248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Problem biznesowy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7EFDE1-3E59-4F56-9816-300ADFDA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1867944"/>
            <a:ext cx="9445114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Sprzedawcy e-commerce tracą rocznie miliardy przez oszustwa (np. fałszywe zamówienia, kradzieże tożsamości). Szacuje się, że jest to około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48 mld $,</a:t>
            </a:r>
            <a:endParaRPr lang="pl-PL" dirty="0">
              <a:latin typeface="Manrope"/>
            </a:endParaRP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9BDF226-F36C-5397-956C-2348775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037" name="Picture 13" descr="59 eCommerce Fraud Statistics (2025): Trends &amp; Data">
            <a:extLst>
              <a:ext uri="{FF2B5EF4-FFF2-40B4-BE49-F238E27FC236}">
                <a16:creationId xmlns:a16="http://schemas.microsoft.com/office/drawing/2014/main" id="{9A3353D0-2BFF-3409-BFCF-7F6A698A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6" y="2884386"/>
            <a:ext cx="5283070" cy="27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015F61-7372-9655-2F62-41C88159ACAF}"/>
              </a:ext>
            </a:extLst>
          </p:cNvPr>
          <p:cNvSpPr txBox="1"/>
          <p:nvPr/>
        </p:nvSpPr>
        <p:spPr>
          <a:xfrm>
            <a:off x="1537716" y="2591623"/>
            <a:ext cx="41148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Każde 100$ w zamówieniach 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będących oszustwami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skutkuje stratami w wysokości 207$ dla firmy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,</a:t>
            </a:r>
            <a:endParaRPr lang="en-US" sz="1400" i="0" dirty="0">
              <a:solidFill>
                <a:srgbClr val="121737"/>
              </a:solidFill>
              <a:effectLst/>
              <a:latin typeface="Manrop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dirty="0">
                <a:latin typeface="Manrope"/>
              </a:rPr>
              <a:t> Manualne wykrywanie to za mało – oszuści działają szybko i sprytnie.</a:t>
            </a:r>
          </a:p>
        </p:txBody>
      </p:sp>
    </p:spTree>
    <p:extLst>
      <p:ext uri="{BB962C8B-B14F-4D97-AF65-F5344CB8AC3E}">
        <p14:creationId xmlns:p14="http://schemas.microsoft.com/office/powerpoint/2010/main" val="187425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A00C-92E0-502F-FE22-5ECAD4D1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9A5EE9-868D-E686-0896-8B1AC457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Model, który wykrywa oszustwa zanim dojdzie do transakcji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5621F4E-D3CD-C6E4-9D85-74EA9016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BD4C18-41C4-1E08-103F-1FAB2D619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040" y="2344255"/>
            <a:ext cx="7866249" cy="10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Nasz model analizuje transakcje w czasie rzeczywistym,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Wykorzystuje zaawansowaną analizę danych i uczenie maszynowe,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Zidentyfikuje podejrzane działania, zanim klient lub sprzedawca poniesie stratę.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7CAA5C-32E9-0004-9043-65FAF2062A70}"/>
              </a:ext>
            </a:extLst>
          </p:cNvPr>
          <p:cNvSpPr txBox="1"/>
          <p:nvPr/>
        </p:nvSpPr>
        <p:spPr>
          <a:xfrm>
            <a:off x="1183255" y="4175300"/>
            <a:ext cx="1824542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Transakcja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61030853-02B5-680E-0A56-00D5F0B89D53}"/>
              </a:ext>
            </a:extLst>
          </p:cNvPr>
          <p:cNvSpPr/>
          <p:nvPr/>
        </p:nvSpPr>
        <p:spPr>
          <a:xfrm>
            <a:off x="3186745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E000FC-AE55-F1BB-3E6A-B463DA03471E}"/>
              </a:ext>
            </a:extLst>
          </p:cNvPr>
          <p:cNvSpPr txBox="1"/>
          <p:nvPr/>
        </p:nvSpPr>
        <p:spPr>
          <a:xfrm>
            <a:off x="8401371" y="3836746"/>
            <a:ext cx="2607374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Decyzja </a:t>
            </a:r>
          </a:p>
          <a:p>
            <a:pPr algn="ctr"/>
            <a:r>
              <a:rPr lang="pl-PL" sz="2400" dirty="0">
                <a:latin typeface="Manrope"/>
              </a:rPr>
              <a:t>(zwykła transakcja / podejrzana)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5E94380-2A11-8009-593D-4F354AFED31D}"/>
              </a:ext>
            </a:extLst>
          </p:cNvPr>
          <p:cNvSpPr txBox="1"/>
          <p:nvPr/>
        </p:nvSpPr>
        <p:spPr>
          <a:xfrm>
            <a:off x="4807888" y="3805967"/>
            <a:ext cx="1720217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Model dokonuje analizy</a:t>
            </a:r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FE875193-A6E8-D73C-AC79-2E7F88351CF2}"/>
              </a:ext>
            </a:extLst>
          </p:cNvPr>
          <p:cNvSpPr/>
          <p:nvPr/>
        </p:nvSpPr>
        <p:spPr>
          <a:xfrm>
            <a:off x="6661331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96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42E8-4DF4-973C-B802-C84D8CA1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4B80C3-8C36-0E42-9E45-72BDCDFA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Jak i dlaczego to działa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30EE2F6-DD40-63C2-C54C-36A63BE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0C2428-9103-FA83-E912-4641F97266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534" y="2106643"/>
            <a:ext cx="8753622" cy="199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Model: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na podstawie tysięcy danych o transakcjach (czas, metoda płatności, dane konta itd.),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wykrywać schematy typowe dla oszustw,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Automatycznie podejmuje decyzje w czasie rzeczywistym.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altLang="pl-PL" dirty="0">
              <a:latin typeface="Manrope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W przypadku podejrzanej transakcji sklep może odmówić sprzedaży lub wymagać dodatkowej weryfikacji.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65354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61018"/>
            <a:ext cx="5057774" cy="1222786"/>
          </a:xfrm>
        </p:spPr>
        <p:txBody>
          <a:bodyPr rtlCol="0">
            <a:noAutofit/>
          </a:bodyPr>
          <a:lstStyle/>
          <a:p>
            <a:pPr rtl="0"/>
            <a:r>
              <a:rPr lang="pl-PL" dirty="0"/>
              <a:t>Jak model podejmuje decyzje?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E75E127F-5E90-44FB-D5F9-754DD6E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84" y="2090286"/>
            <a:ext cx="4872544" cy="371317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DC38748-150D-2CFB-507A-8D06DA9C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2" y="2784764"/>
            <a:ext cx="4659935" cy="26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963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Skuteczność modelu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405" y="1987842"/>
            <a:ext cx="3356404" cy="2270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l-PL" dirty="0"/>
              <a:t>Nasz model wykrywa </a:t>
            </a:r>
            <a:r>
              <a:rPr lang="pl-PL" u="sng" dirty="0"/>
              <a:t>ponad połowę</a:t>
            </a:r>
            <a:r>
              <a:rPr lang="pl-PL" dirty="0"/>
              <a:t> oszustw jednocześnie nie popełniając przy tym znaczącej liczby błędów (około 7% normalnych transakcji klasyfikowane jest jako oszustwo)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  <a:p>
            <a:pPr algn="just">
              <a:lnSpc>
                <a:spcPct val="100000"/>
              </a:lnSpc>
            </a:pP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Dzięki tym własnościom model zachowuje balans pomiędzy wykrywalnością oszustw</a:t>
            </a:r>
            <a:b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 fałszywym alarmowaniem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25" name="Grafika 24" descr="Konspekt narzędzi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" y="3506014"/>
            <a:ext cx="731520" cy="731520"/>
          </a:xfrm>
          <a:prstGeom prst="rect">
            <a:avLst/>
          </a:prstGeom>
        </p:spPr>
      </p:pic>
      <p:pic>
        <p:nvPicPr>
          <p:cNvPr id="27" name="Grafika 26" descr="Wykres słupkowy z trendem wzrostowym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312" y="2070547"/>
            <a:ext cx="731520" cy="7315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CFA4771-A7E4-0D6C-3437-E60F0CAB8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059" y="1656399"/>
            <a:ext cx="3289028" cy="278357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5E55658-E808-93E9-1496-8EF030B07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31" y="4377217"/>
            <a:ext cx="3022355" cy="15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9332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Wymierne korzyści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69303F6-9A7E-39A7-C0FA-3BDBCBA70950}"/>
              </a:ext>
            </a:extLst>
          </p:cNvPr>
          <p:cNvSpPr txBox="1"/>
          <p:nvPr/>
        </p:nvSpPr>
        <p:spPr>
          <a:xfrm>
            <a:off x="1156447" y="2014425"/>
            <a:ext cx="4492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Mniej oszustw = większy zysk i bezpieczeństwo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Ograniczenie fraudów = bezpośrednia oszczędność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Zmniejszenie liczby reklamacji i zwrotów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Zwiększenie zaufania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Szybsze reagowanie na nowe schematy oszustw</a:t>
            </a:r>
          </a:p>
        </p:txBody>
      </p:sp>
      <p:pic>
        <p:nvPicPr>
          <p:cNvPr id="33" name="Obraz 32" descr="Obraz zawierający tekst, zrzut ekranu, diagram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C9CAC52-62A1-ABD7-08E3-77EACC56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43" y="2308865"/>
            <a:ext cx="5742182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79_TF10081922_Win32" id="{FE7BEC4E-B7E3-4B5C-A60E-D5700A24936B}" vid="{8201904E-3616-4574-956B-E028C1C339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{107791BE-654B-42FB-B390-15B10FD9A82E}tf10081922_win32</Template>
  <TotalTime>211</TotalTime>
  <Words>263</Words>
  <Application>Microsoft Office PowerPoint</Application>
  <PresentationFormat>Panoramiczny</PresentationFormat>
  <Paragraphs>49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Manrope</vt:lpstr>
      <vt:lpstr>Tisa Offc Serif Pro</vt:lpstr>
      <vt:lpstr>Motyw pakietu Office</vt:lpstr>
      <vt:lpstr>Oszustwa w e-commerce – realne straty, rosnący problem</vt:lpstr>
      <vt:lpstr>Problem biznesowy</vt:lpstr>
      <vt:lpstr>Model, który wykrywa oszustwa zanim dojdzie do transakcji</vt:lpstr>
      <vt:lpstr>Jak i dlaczego to działa</vt:lpstr>
      <vt:lpstr>Jak model podejmuje decyzje?</vt:lpstr>
      <vt:lpstr>Skuteczność modelu</vt:lpstr>
      <vt:lpstr>Wymierne korzyści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Andrzejewski Maciej (STUD)</dc:creator>
  <cp:lastModifiedBy>Andrzejewski Maciej (STUD)</cp:lastModifiedBy>
  <cp:revision>4</cp:revision>
  <dcterms:created xsi:type="dcterms:W3CDTF">2025-04-24T12:52:26Z</dcterms:created>
  <dcterms:modified xsi:type="dcterms:W3CDTF">2025-05-05T18:47:13Z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